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7" r:id="rId3"/>
    <p:sldId id="260" r:id="rId4"/>
    <p:sldId id="288" r:id="rId5"/>
    <p:sldId id="289" r:id="rId6"/>
    <p:sldId id="290" r:id="rId7"/>
    <p:sldId id="283" r:id="rId8"/>
    <p:sldId id="291" r:id="rId9"/>
    <p:sldId id="279" r:id="rId10"/>
    <p:sldId id="293" r:id="rId11"/>
    <p:sldId id="294" r:id="rId12"/>
    <p:sldId id="296" r:id="rId13"/>
    <p:sldId id="280" r:id="rId14"/>
    <p:sldId id="257" r:id="rId15"/>
    <p:sldId id="298" r:id="rId16"/>
    <p:sldId id="297" r:id="rId17"/>
    <p:sldId id="284" r:id="rId18"/>
    <p:sldId id="299" r:id="rId19"/>
    <p:sldId id="292" r:id="rId20"/>
    <p:sldId id="273" r:id="rId21"/>
    <p:sldId id="271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движения  обучающихся (чел.)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2021-2022</c:v>
                </c:pt>
                <c:pt idx="1">
                  <c:v>2020-2021</c:v>
                </c:pt>
                <c:pt idx="2">
                  <c:v>2019-2020</c:v>
                </c:pt>
                <c:pt idx="3">
                  <c:v>2018-2019</c:v>
                </c:pt>
                <c:pt idx="4">
                  <c:v>2017-2018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1230</c:v>
                </c:pt>
                <c:pt idx="1">
                  <c:v>1182</c:v>
                </c:pt>
                <c:pt idx="2">
                  <c:v>1141</c:v>
                </c:pt>
                <c:pt idx="3">
                  <c:v>1067</c:v>
                </c:pt>
                <c:pt idx="4">
                  <c:v>1035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1-49A6-B34C-C08CA44D2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4435840"/>
        <c:axId val="249059520"/>
        <c:axId val="0"/>
      </c:bar3DChart>
      <c:catAx>
        <c:axId val="29443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9059520"/>
        <c:crosses val="autoZero"/>
        <c:auto val="1"/>
        <c:lblAlgn val="ctr"/>
        <c:lblOffset val="100"/>
        <c:noMultiLvlLbl val="0"/>
      </c:catAx>
      <c:valAx>
        <c:axId val="249059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44358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4046" y="1871131"/>
            <a:ext cx="3553097" cy="1681966"/>
          </a:xfrm>
        </p:spPr>
        <p:txBody>
          <a:bodyPr/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1400" b="1" dirty="0"/>
              <a:t>ФОРМИРОВАНИЕ ФУНКЦИОНАЛЬНОЙ ГРАМОТНОСТИ КАК СРЕДСТВО ПОВЫШЕНИЯ КАЧЕСТВА ОБРАЗОВАТЕЛЬНЫХ РЕЗУЛЬТАТОВ УЧАЩИХСЯ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32319" y="4010297"/>
            <a:ext cx="2375747" cy="862147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МБОУ СОШ№177</a:t>
            </a:r>
            <a:endParaRPr lang="ru-RU" sz="1200" dirty="0"/>
          </a:p>
        </p:txBody>
      </p:sp>
      <p:pic>
        <p:nvPicPr>
          <p:cNvPr id="4" name="Рисунок 3" descr="C:\Documents and Settings\All Users.WINDOWS\Документы\Фото_шк.1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771" y="2013252"/>
            <a:ext cx="3773716" cy="3001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62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5162" t="5515" r="19959" b="22060"/>
          <a:stretch/>
        </p:blipFill>
        <p:spPr>
          <a:xfrm>
            <a:off x="179742" y="154548"/>
            <a:ext cx="8195190" cy="6080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365" t="5089" r="7900" b="6340"/>
          <a:stretch/>
        </p:blipFill>
        <p:spPr>
          <a:xfrm>
            <a:off x="1237862" y="378821"/>
            <a:ext cx="11025052" cy="6479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87375"/>
            <a:ext cx="9601200" cy="6794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0277" t="5804" r="29786" b="7232"/>
          <a:stretch/>
        </p:blipFill>
        <p:spPr>
          <a:xfrm>
            <a:off x="2797627" y="927463"/>
            <a:ext cx="6596743" cy="5381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3249" t="10267" r="4687" b="7233"/>
          <a:stretch/>
        </p:blipFill>
        <p:spPr>
          <a:xfrm>
            <a:off x="4447043" y="1238801"/>
            <a:ext cx="8330104" cy="5409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08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52" t="5089" r="14828" b="17947"/>
          <a:stretch/>
        </p:blipFill>
        <p:spPr>
          <a:xfrm>
            <a:off x="185571" y="48336"/>
            <a:ext cx="6530489" cy="348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1259" t="5625" r="28883" b="7946"/>
          <a:stretch/>
        </p:blipFill>
        <p:spPr>
          <a:xfrm>
            <a:off x="1356672" y="1325445"/>
            <a:ext cx="4152600" cy="5062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4974" t="4018" r="32397" b="5090"/>
          <a:stretch/>
        </p:blipFill>
        <p:spPr>
          <a:xfrm>
            <a:off x="2863872" y="319229"/>
            <a:ext cx="3387732" cy="5305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4070" t="5267" r="32397" b="8304"/>
          <a:stretch/>
        </p:blipFill>
        <p:spPr>
          <a:xfrm>
            <a:off x="4583300" y="946645"/>
            <a:ext cx="3774197" cy="5469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33969" t="5624" r="33502" b="14732"/>
          <a:stretch/>
        </p:blipFill>
        <p:spPr>
          <a:xfrm>
            <a:off x="6071390" y="59067"/>
            <a:ext cx="4232366" cy="5826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31159" t="5447" r="31995" b="5625"/>
          <a:stretch/>
        </p:blipFill>
        <p:spPr>
          <a:xfrm>
            <a:off x="7736450" y="839325"/>
            <a:ext cx="4109599" cy="5576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323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cf2.ppt-online.org/files2/slide/k/kvCzlJXTBaFd1mRyxjN35Iw0h9n7U2OirsSecED46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1" y="587829"/>
            <a:ext cx="11202669" cy="5904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00891"/>
            <a:ext cx="9601196" cy="849086"/>
          </a:xfrm>
        </p:spPr>
        <p:txBody>
          <a:bodyPr/>
          <a:lstStyle/>
          <a:p>
            <a:r>
              <a:rPr lang="ru-RU" b="1" dirty="0" smtClean="0"/>
              <a:t>Результаты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641634"/>
              </p:ext>
            </p:extLst>
          </p:nvPr>
        </p:nvGraphicFramePr>
        <p:xfrm>
          <a:off x="496390" y="1449976"/>
          <a:ext cx="11181804" cy="49377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376410">
                  <a:extLst>
                    <a:ext uri="{9D8B030D-6E8A-4147-A177-3AD203B41FA5}">
                      <a16:colId xmlns:a16="http://schemas.microsoft.com/office/drawing/2014/main" val="2102372929"/>
                    </a:ext>
                  </a:extLst>
                </a:gridCol>
                <a:gridCol w="1799570">
                  <a:extLst>
                    <a:ext uri="{9D8B030D-6E8A-4147-A177-3AD203B41FA5}">
                      <a16:colId xmlns:a16="http://schemas.microsoft.com/office/drawing/2014/main" val="2478366399"/>
                    </a:ext>
                  </a:extLst>
                </a:gridCol>
                <a:gridCol w="1502912">
                  <a:extLst>
                    <a:ext uri="{9D8B030D-6E8A-4147-A177-3AD203B41FA5}">
                      <a16:colId xmlns:a16="http://schemas.microsoft.com/office/drawing/2014/main" val="2209391662"/>
                    </a:ext>
                  </a:extLst>
                </a:gridCol>
                <a:gridCol w="1502912">
                  <a:extLst>
                    <a:ext uri="{9D8B030D-6E8A-4147-A177-3AD203B41FA5}">
                      <a16:colId xmlns:a16="http://schemas.microsoft.com/office/drawing/2014/main" val="891049342"/>
                    </a:ext>
                  </a:extLst>
                </a:gridCol>
              </a:tblGrid>
              <a:tr h="854558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Виды функциональной грамотности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Качественный показатель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выполнения заданий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769579"/>
                  </a:ext>
                </a:extLst>
              </a:tr>
              <a:tr h="427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Менее 60 %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61-80 %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81-100 %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819810"/>
                  </a:ext>
                </a:extLst>
              </a:tr>
              <a:tr h="6036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Читательская грамотность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40%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7595967"/>
                  </a:ext>
                </a:extLst>
              </a:tr>
              <a:tr h="6036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Математическая грамотность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72%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9161402"/>
                  </a:ext>
                </a:extLst>
              </a:tr>
              <a:tr h="6207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Естественнонаучная грамотность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56%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0236781"/>
                  </a:ext>
                </a:extLst>
              </a:tr>
              <a:tr h="6036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Финансовая грамотность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50%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6239694"/>
                  </a:ext>
                </a:extLst>
              </a:tr>
              <a:tr h="6207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Глобальные компетенции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24%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0366174"/>
                  </a:ext>
                </a:extLst>
              </a:tr>
              <a:tr h="6036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Креативное мышление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46%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0566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8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363" t="27841" r="30567" b="12500"/>
          <a:stretch/>
        </p:blipFill>
        <p:spPr>
          <a:xfrm>
            <a:off x="450101" y="276356"/>
            <a:ext cx="5333146" cy="6153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461" t="19603" r="32164" b="32102"/>
          <a:stretch/>
        </p:blipFill>
        <p:spPr>
          <a:xfrm>
            <a:off x="3354206" y="3629185"/>
            <a:ext cx="7492068" cy="336945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61166" y="888275"/>
            <a:ext cx="4724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Функциональная грамотность в рамках ГИА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62245" t="23580" r="10442" b="15625"/>
          <a:stretch/>
        </p:blipFill>
        <p:spPr>
          <a:xfrm rot="1034751">
            <a:off x="9083773" y="3013093"/>
            <a:ext cx="2803297" cy="3508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00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Затруднения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Место в учебном плане</a:t>
            </a:r>
          </a:p>
          <a:p>
            <a:r>
              <a:rPr lang="ru-RU" dirty="0" smtClean="0"/>
              <a:t>Сложность проведения анализа выполненных работ</a:t>
            </a:r>
          </a:p>
          <a:p>
            <a:r>
              <a:rPr lang="ru-RU" dirty="0" err="1" smtClean="0"/>
              <a:t>Неориентированность</a:t>
            </a:r>
            <a:r>
              <a:rPr lang="ru-RU" dirty="0" smtClean="0"/>
              <a:t> предметов учебного плана на решение задач по функциональной грамотности</a:t>
            </a:r>
          </a:p>
          <a:p>
            <a:r>
              <a:rPr lang="ru-RU" dirty="0" smtClean="0"/>
              <a:t>Неготовность педагогов</a:t>
            </a:r>
          </a:p>
          <a:p>
            <a:r>
              <a:rPr lang="ru-RU" dirty="0" smtClean="0"/>
              <a:t>Структура и содержание заданий </a:t>
            </a:r>
            <a:r>
              <a:rPr lang="ru-RU" dirty="0"/>
              <a:t>значительно отличаются от традиционных </a:t>
            </a:r>
            <a:r>
              <a:rPr lang="ru-RU" dirty="0" smtClean="0"/>
              <a:t>учебно-познавательных </a:t>
            </a:r>
            <a:r>
              <a:rPr lang="ru-RU" dirty="0"/>
              <a:t>задач.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7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Функциональная грамотность как цель, ценность и результат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Функциональная грамотность – </a:t>
            </a:r>
            <a:r>
              <a:rPr lang="ru-RU" sz="2800" b="1" dirty="0"/>
              <a:t>это</a:t>
            </a:r>
            <a:r>
              <a:rPr lang="ru-RU" sz="2800" dirty="0"/>
              <a:t> </a:t>
            </a:r>
            <a:r>
              <a:rPr lang="ru-RU" sz="2800" b="1" dirty="0"/>
              <a:t>способность</a:t>
            </a:r>
            <a:r>
              <a:rPr lang="ru-RU" sz="2800" dirty="0"/>
              <a:t> </a:t>
            </a:r>
            <a:r>
              <a:rPr lang="ru-RU" sz="2800" b="1" dirty="0"/>
              <a:t>человека</a:t>
            </a:r>
            <a:r>
              <a:rPr lang="ru-RU" sz="2800" dirty="0"/>
              <a:t> </a:t>
            </a:r>
            <a:r>
              <a:rPr lang="ru-RU" sz="2800" b="1" dirty="0"/>
              <a:t>использовать</a:t>
            </a:r>
            <a:r>
              <a:rPr lang="ru-RU" sz="2800" dirty="0"/>
              <a:t> </a:t>
            </a:r>
            <a:r>
              <a:rPr lang="ru-RU" sz="2800" b="1" dirty="0"/>
              <a:t>приобретаемые</a:t>
            </a:r>
            <a:r>
              <a:rPr lang="ru-RU" sz="2800" dirty="0"/>
              <a:t> </a:t>
            </a:r>
            <a:r>
              <a:rPr lang="ru-RU" sz="2800" b="1" dirty="0"/>
              <a:t>в</a:t>
            </a:r>
            <a:r>
              <a:rPr lang="ru-RU" sz="2800" dirty="0"/>
              <a:t> </a:t>
            </a:r>
            <a:r>
              <a:rPr lang="ru-RU" sz="2800" b="1" dirty="0"/>
              <a:t>течение</a:t>
            </a:r>
            <a:r>
              <a:rPr lang="ru-RU" sz="2800" dirty="0"/>
              <a:t> </a:t>
            </a:r>
            <a:r>
              <a:rPr lang="ru-RU" sz="2800" b="1" dirty="0"/>
              <a:t>жизни</a:t>
            </a:r>
            <a:r>
              <a:rPr lang="ru-RU" sz="2800" dirty="0"/>
              <a:t> </a:t>
            </a:r>
            <a:r>
              <a:rPr lang="ru-RU" sz="2800" b="1" dirty="0"/>
              <a:t>знания</a:t>
            </a:r>
            <a:r>
              <a:rPr lang="ru-RU" sz="2800" dirty="0"/>
              <a:t> для решения широкого диапазона жизненных задач в различных сферах человеческой деятельности, общения и социальных отношений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715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Место функциональной грамотности в учебном плане ООО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Обязательная часть УП(в рамках урока)</a:t>
            </a:r>
          </a:p>
          <a:p>
            <a:r>
              <a:rPr lang="ru-RU" dirty="0" smtClean="0"/>
              <a:t>Часть, формируемая участниками образовательных отношений</a:t>
            </a:r>
          </a:p>
          <a:p>
            <a:r>
              <a:rPr lang="ru-RU" dirty="0" smtClean="0"/>
              <a:t>Курс Финансовая грамотность 5,7,8,9 </a:t>
            </a:r>
            <a:r>
              <a:rPr lang="ru-RU" dirty="0" err="1" smtClean="0"/>
              <a:t>кл</a:t>
            </a:r>
            <a:r>
              <a:rPr lang="ru-RU" dirty="0" smtClean="0"/>
              <a:t>(по 0.5ч в неделю)</a:t>
            </a:r>
          </a:p>
          <a:p>
            <a:pPr marL="0" indent="0">
              <a:buNone/>
            </a:pPr>
            <a:r>
              <a:rPr lang="ru-RU" dirty="0" smtClean="0"/>
              <a:t>Внеурочная деятельность</a:t>
            </a:r>
          </a:p>
          <a:p>
            <a:r>
              <a:rPr lang="ru-RU" dirty="0" smtClean="0"/>
              <a:t>Курс Функциональная грамотность 8кл(1ч в неделю)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9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resent5.com/presentation/c240100588abafa357e69dea35575dee/image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" y="496388"/>
            <a:ext cx="11390811" cy="591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rosv.ru/_data/news/5795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9" y="404949"/>
            <a:ext cx="11194868" cy="604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03115430"/>
              </p:ext>
            </p:extLst>
          </p:nvPr>
        </p:nvGraphicFramePr>
        <p:xfrm>
          <a:off x="1489166" y="982132"/>
          <a:ext cx="9407431" cy="473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86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778" t="18778" r="34479" b="5842"/>
          <a:stretch/>
        </p:blipFill>
        <p:spPr>
          <a:xfrm>
            <a:off x="3592286" y="1125822"/>
            <a:ext cx="7837714" cy="4497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827" t="26036" r="51457" b="11006"/>
          <a:stretch/>
        </p:blipFill>
        <p:spPr>
          <a:xfrm>
            <a:off x="1200817" y="982132"/>
            <a:ext cx="3462623" cy="50267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26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324" t="18679" r="34108" b="12211"/>
          <a:stretch/>
        </p:blipFill>
        <p:spPr>
          <a:xfrm>
            <a:off x="457200" y="444137"/>
            <a:ext cx="11247119" cy="59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860" t="19599" r="33777" b="5296"/>
          <a:stretch/>
        </p:blipFill>
        <p:spPr>
          <a:xfrm>
            <a:off x="483327" y="457200"/>
            <a:ext cx="11260181" cy="60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57" y="365125"/>
            <a:ext cx="10635343" cy="858033"/>
          </a:xfrm>
        </p:spPr>
        <p:txBody>
          <a:bodyPr>
            <a:normAutofit/>
          </a:bodyPr>
          <a:lstStyle/>
          <a:p>
            <a:pPr fontAlgn="base" hangingPunct="0"/>
            <a:r>
              <a:rPr lang="ru-RU" sz="2400" b="1" dirty="0">
                <a:latin typeface="Bad Script" panose="02000000000000000000" pitchFamily="2" charset="0"/>
              </a:rPr>
              <a:t>Качество подготовки обучающихся</a:t>
            </a:r>
            <a:endParaRPr lang="ru-RU" sz="2400" b="1" dirty="0">
              <a:effectLst/>
              <a:latin typeface="Bad Script" panose="02000000000000000000" pitchFamily="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610214"/>
              </p:ext>
            </p:extLst>
          </p:nvPr>
        </p:nvGraphicFramePr>
        <p:xfrm>
          <a:off x="849085" y="1223162"/>
          <a:ext cx="10504715" cy="464321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770646">
                  <a:extLst>
                    <a:ext uri="{9D8B030D-6E8A-4147-A177-3AD203B41FA5}">
                      <a16:colId xmlns:a16="http://schemas.microsoft.com/office/drawing/2014/main" val="1086335795"/>
                    </a:ext>
                  </a:extLst>
                </a:gridCol>
                <a:gridCol w="1442203">
                  <a:extLst>
                    <a:ext uri="{9D8B030D-6E8A-4147-A177-3AD203B41FA5}">
                      <a16:colId xmlns:a16="http://schemas.microsoft.com/office/drawing/2014/main" val="3126526245"/>
                    </a:ext>
                  </a:extLst>
                </a:gridCol>
                <a:gridCol w="1771526">
                  <a:extLst>
                    <a:ext uri="{9D8B030D-6E8A-4147-A177-3AD203B41FA5}">
                      <a16:colId xmlns:a16="http://schemas.microsoft.com/office/drawing/2014/main" val="2744738353"/>
                    </a:ext>
                  </a:extLst>
                </a:gridCol>
                <a:gridCol w="1944729">
                  <a:extLst>
                    <a:ext uri="{9D8B030D-6E8A-4147-A177-3AD203B41FA5}">
                      <a16:colId xmlns:a16="http://schemas.microsoft.com/office/drawing/2014/main" val="988057673"/>
                    </a:ext>
                  </a:extLst>
                </a:gridCol>
                <a:gridCol w="1575611">
                  <a:extLst>
                    <a:ext uri="{9D8B030D-6E8A-4147-A177-3AD203B41FA5}">
                      <a16:colId xmlns:a16="http://schemas.microsoft.com/office/drawing/2014/main" val="2398640246"/>
                    </a:ext>
                  </a:extLst>
                </a:gridCol>
              </a:tblGrid>
              <a:tr h="763853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Уровень образования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2020-2021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учебный </a:t>
                      </a:r>
                      <a:r>
                        <a:rPr lang="ru-RU" sz="2400" dirty="0" smtClean="0">
                          <a:effectLst/>
                        </a:rPr>
                        <a:t>год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2019-2020</a:t>
                      </a:r>
                    </a:p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учебный год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2018-2019</a:t>
                      </a:r>
                    </a:p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учебный год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2017-2018</a:t>
                      </a:r>
                    </a:p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учебный год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9162430"/>
                  </a:ext>
                </a:extLst>
              </a:tr>
              <a:tr h="319003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Всего по школе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42,3%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47,1%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43%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43%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1435754"/>
                  </a:ext>
                </a:extLst>
              </a:tr>
              <a:tr h="319003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Уровень НОО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52%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57%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56%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56%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2464827"/>
                  </a:ext>
                </a:extLst>
              </a:tr>
              <a:tr h="319003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Уровень ООО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35%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42,3%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34%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32%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844338"/>
                  </a:ext>
                </a:extLst>
              </a:tr>
              <a:tr h="347816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 том числе 5-ые </a:t>
                      </a:r>
                      <a:r>
                        <a:rPr lang="ru-RU" sz="2400" dirty="0" smtClean="0">
                          <a:effectLst/>
                        </a:rPr>
                        <a:t>классы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53%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54%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45,5%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39%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9543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 том числе 6-ые </a:t>
                      </a:r>
                      <a:r>
                        <a:rPr lang="ru-RU" sz="2400" dirty="0" smtClean="0">
                          <a:effectLst/>
                        </a:rPr>
                        <a:t>классы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45%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38,8%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39,5%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29%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532438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 том числе 7-ые </a:t>
                      </a:r>
                      <a:r>
                        <a:rPr lang="ru-RU" sz="2400" dirty="0" smtClean="0">
                          <a:effectLst/>
                        </a:rPr>
                        <a:t>классы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25%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28,3%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17%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23%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259120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 том числе 8-ые </a:t>
                      </a:r>
                      <a:r>
                        <a:rPr lang="ru-RU" sz="2400" dirty="0" smtClean="0">
                          <a:effectLst/>
                        </a:rPr>
                        <a:t>классы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24%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18,8%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effectLst/>
                        </a:rPr>
                        <a:t>23%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-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2252498"/>
                  </a:ext>
                </a:extLst>
              </a:tr>
              <a:tr h="418012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 том числе 9-ые </a:t>
                      </a:r>
                      <a:r>
                        <a:rPr lang="ru-RU" sz="2400" dirty="0" smtClean="0">
                          <a:effectLst/>
                        </a:rPr>
                        <a:t>классы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18,5%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23%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effectLst/>
                        </a:rPr>
                        <a:t>-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-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6773241"/>
                  </a:ext>
                </a:extLst>
              </a:tr>
              <a:tr h="319003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Уровень СОО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40%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48,7%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effectLst/>
                        </a:rPr>
                        <a:t>39%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43%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8255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0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637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Абсолютная успеваемость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026166"/>
              </p:ext>
            </p:extLst>
          </p:nvPr>
        </p:nvGraphicFramePr>
        <p:xfrm>
          <a:off x="1295402" y="1854926"/>
          <a:ext cx="9808028" cy="426316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248068">
                  <a:extLst>
                    <a:ext uri="{9D8B030D-6E8A-4147-A177-3AD203B41FA5}">
                      <a16:colId xmlns:a16="http://schemas.microsoft.com/office/drawing/2014/main" val="2835419467"/>
                    </a:ext>
                  </a:extLst>
                </a:gridCol>
                <a:gridCol w="1639990">
                  <a:extLst>
                    <a:ext uri="{9D8B030D-6E8A-4147-A177-3AD203B41FA5}">
                      <a16:colId xmlns:a16="http://schemas.microsoft.com/office/drawing/2014/main" val="3714869622"/>
                    </a:ext>
                  </a:extLst>
                </a:gridCol>
                <a:gridCol w="1639990">
                  <a:extLst>
                    <a:ext uri="{9D8B030D-6E8A-4147-A177-3AD203B41FA5}">
                      <a16:colId xmlns:a16="http://schemas.microsoft.com/office/drawing/2014/main" val="459865495"/>
                    </a:ext>
                  </a:extLst>
                </a:gridCol>
                <a:gridCol w="1639990">
                  <a:extLst>
                    <a:ext uri="{9D8B030D-6E8A-4147-A177-3AD203B41FA5}">
                      <a16:colId xmlns:a16="http://schemas.microsoft.com/office/drawing/2014/main" val="3200139801"/>
                    </a:ext>
                  </a:extLst>
                </a:gridCol>
                <a:gridCol w="1639990">
                  <a:extLst>
                    <a:ext uri="{9D8B030D-6E8A-4147-A177-3AD203B41FA5}">
                      <a16:colId xmlns:a16="http://schemas.microsoft.com/office/drawing/2014/main" val="4041093312"/>
                    </a:ext>
                  </a:extLst>
                </a:gridCol>
              </a:tblGrid>
              <a:tr h="1370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Уровень образования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2020-2021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учебный год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2019-2020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учебный год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2018-2019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учебный год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2017-2018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учебный год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8313796"/>
                  </a:ext>
                </a:extLst>
              </a:tr>
              <a:tr h="636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Всего по школе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98,8%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99,6%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99,9%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99,9%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5044943"/>
                  </a:ext>
                </a:extLst>
              </a:tr>
              <a:tr h="75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Уровень НОО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99,0%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99,4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99,9%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99,9%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5542037"/>
                  </a:ext>
                </a:extLst>
              </a:tr>
              <a:tr h="735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Уровень ООО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99,3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99,8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99,2%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99,2%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8395164"/>
                  </a:ext>
                </a:extLst>
              </a:tr>
              <a:tr h="771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Уровень СОО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100%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7662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1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666" t="54911" r="34003" b="5625"/>
          <a:stretch/>
        </p:blipFill>
        <p:spPr>
          <a:xfrm>
            <a:off x="901811" y="982132"/>
            <a:ext cx="10388376" cy="489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2.infourok.ru/uploads/ex/0e2d/00035604-d76b61c2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510404"/>
            <a:ext cx="10711543" cy="589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6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665" t="27232" r="33904" b="14554"/>
          <a:stretch/>
        </p:blipFill>
        <p:spPr>
          <a:xfrm>
            <a:off x="561703" y="640081"/>
            <a:ext cx="11011988" cy="567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m0-tub-ru.yandex.net/i?id=ee534266162f30353e10d2d26bf11bd5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5"/>
          <a:stretch/>
        </p:blipFill>
        <p:spPr bwMode="auto">
          <a:xfrm>
            <a:off x="612775" y="587829"/>
            <a:ext cx="11030252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1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 функциональной грамотности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Оценка </a:t>
            </a:r>
            <a:r>
              <a:rPr lang="ru-RU" dirty="0" err="1"/>
              <a:t>сформированности</a:t>
            </a:r>
            <a:r>
              <a:rPr lang="ru-RU" dirty="0"/>
              <a:t> </a:t>
            </a:r>
            <a:r>
              <a:rPr lang="ru-RU" dirty="0" err="1"/>
              <a:t>метапредметных</a:t>
            </a:r>
            <a:r>
              <a:rPr lang="ru-RU" dirty="0"/>
              <a:t> результатов </a:t>
            </a:r>
            <a:r>
              <a:rPr lang="ru-RU" b="1" dirty="0"/>
              <a:t>(смыслового чтения и умения работать с информацией) </a:t>
            </a:r>
            <a:r>
              <a:rPr lang="ru-RU" dirty="0"/>
              <a:t>у обучающихся 5-8 классов;</a:t>
            </a:r>
          </a:p>
          <a:p>
            <a:pPr lvl="0"/>
            <a:r>
              <a:rPr lang="ru-RU" dirty="0"/>
              <a:t>Креативное мышление,9класс;</a:t>
            </a:r>
          </a:p>
          <a:p>
            <a:pPr lvl="0"/>
            <a:r>
              <a:rPr lang="ru-RU" dirty="0"/>
              <a:t>Глобальные компетенции,6 класс;</a:t>
            </a:r>
          </a:p>
          <a:p>
            <a:pPr lvl="0"/>
            <a:r>
              <a:rPr lang="ru-RU" dirty="0"/>
              <a:t>Естественно-научная грамотность ,8 класс;</a:t>
            </a:r>
          </a:p>
          <a:p>
            <a:pPr lvl="0"/>
            <a:r>
              <a:rPr lang="ru-RU" dirty="0"/>
              <a:t>Математическая грамотность,7класс</a:t>
            </a:r>
          </a:p>
          <a:p>
            <a:pPr lvl="0"/>
            <a:r>
              <a:rPr lang="ru-RU" dirty="0"/>
              <a:t>Финансовая грамотность,5класс.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2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268</TotalTime>
  <Words>349</Words>
  <Application>Microsoft Office PowerPoint</Application>
  <PresentationFormat>Широкоэкранный</PresentationFormat>
  <Paragraphs>141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Bad Script</vt:lpstr>
      <vt:lpstr>Calibri</vt:lpstr>
      <vt:lpstr>Garamond</vt:lpstr>
      <vt:lpstr>Times New Roman</vt:lpstr>
      <vt:lpstr>Натуральные материалы</vt:lpstr>
      <vt:lpstr> ФОРМИРОВАНИЕ ФУНКЦИОНАЛЬНОЙ ГРАМОТНОСТИ КАК СРЕДСТВО ПОВЫШЕНИЯ КАЧЕСТВА ОБРАЗОВАТЕЛЬНЫХ РЕЗУЛЬТАТОВ УЧАЩИХСЯ</vt:lpstr>
      <vt:lpstr>Презентация PowerPoint</vt:lpstr>
      <vt:lpstr>Качество подготовки обучающихся</vt:lpstr>
      <vt:lpstr>Абсолютная успеваемость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функциональной грамотности</vt:lpstr>
      <vt:lpstr>Презентация PowerPoint</vt:lpstr>
      <vt:lpstr>Презентация PowerPoint</vt:lpstr>
      <vt:lpstr>Презентация PowerPoint</vt:lpstr>
      <vt:lpstr>Результаты </vt:lpstr>
      <vt:lpstr>Презентация PowerPoint</vt:lpstr>
      <vt:lpstr>Затруднения </vt:lpstr>
      <vt:lpstr>Функциональная грамотность как цель, ценность и результат образования</vt:lpstr>
      <vt:lpstr>Место функциональной грамотности в учебном плане ООО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Ксения</cp:lastModifiedBy>
  <cp:revision>20</cp:revision>
  <dcterms:created xsi:type="dcterms:W3CDTF">2021-09-30T12:26:53Z</dcterms:created>
  <dcterms:modified xsi:type="dcterms:W3CDTF">2021-09-30T16:55:24Z</dcterms:modified>
</cp:coreProperties>
</file>