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681" r:id="rId3"/>
    <p:sldId id="660" r:id="rId4"/>
    <p:sldId id="676" r:id="rId5"/>
    <p:sldId id="677" r:id="rId6"/>
    <p:sldId id="678" r:id="rId7"/>
    <p:sldId id="679" r:id="rId8"/>
    <p:sldId id="682" r:id="rId9"/>
    <p:sldId id="683" r:id="rId10"/>
    <p:sldId id="684" r:id="rId11"/>
    <p:sldId id="680" r:id="rId12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6CD914D-D6BF-424C-9094-703583E586DC}">
          <p14:sldIdLst>
            <p14:sldId id="256"/>
            <p14:sldId id="681"/>
            <p14:sldId id="660"/>
            <p14:sldId id="676"/>
            <p14:sldId id="677"/>
            <p14:sldId id="678"/>
            <p14:sldId id="679"/>
            <p14:sldId id="682"/>
            <p14:sldId id="683"/>
            <p14:sldId id="684"/>
            <p14:sldId id="680"/>
          </p14:sldIdLst>
        </p14:section>
        <p14:section name="Раздел без заголовка" id="{73E9776B-5C9C-4182-A18A-8E9535A370F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53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FE41-990B-48FF-A330-3161AFC63E6C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EAB0-9DEF-4355-B592-567148442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55C514-E899-479F-879B-9AF287D8C535}" type="datetime1">
              <a:rPr lang="ru-RU" smtClean="0"/>
              <a:t>18.01.2022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02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6EAB0-9DEF-4355-B592-567148442B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3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6EAB0-9DEF-4355-B592-567148442B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3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EDE1C-7279-449C-92F0-A1885C9D3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E12FE9-D951-4C99-9269-EE18B03FD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58D32-74EF-496D-A9B8-8432BA0D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ECD31-D7A5-4557-9C67-0534FCDB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6F899-4C04-4DCA-9EE3-5D18C3D6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DE226-10A8-4595-AF71-44420CF9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C21015-858D-47DA-8818-3E20620E7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275A6-CF3D-495A-A26C-E4371CED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77DF1-8AC7-4F52-B5FE-55CBD684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73497-0B7D-45A8-8657-D79B462D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0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6DD946-9FAD-45D3-89AE-D65F65DB5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6F8B5A-5EB1-46FF-97B0-B9AB6A498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E6ECE-F34D-4D35-A4C5-1B10F8A0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A6983-C866-479B-853D-AC9E4960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D4AE4-A96C-4E7B-8404-C9A803B8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6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365C2-A8F4-43C2-8E81-2FAFF347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21FD0-F72C-40EA-A449-F8EC0E83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B5180-8029-4B9B-B1CB-CB7817C8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6DC06-605E-494F-A73F-20378A70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AA901-3C0A-44FC-B788-56E9E983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6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351FD-EA9C-47BF-991D-D1ADD060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1A709-DC20-4E9E-80CB-E5306A5E7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45085-197C-4EA1-9CFB-A972166A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409A1-49B6-4779-9443-C6B6D857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364E5-9410-4F95-A85E-294BA6D6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1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3A50B-EDB6-45AC-B681-7FD290F7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8AEBB-D930-459E-9F60-4789FC1FD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2AE619-57D7-4CF0-9BFC-77E1B889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6342C3-ED3C-4F2F-9B61-6BE1E5F0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118ECE-7822-464D-A7B7-A71F9B62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8C36E6-0ABD-41C8-A002-09DC3848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6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9D79E-A7E7-4537-B8DD-C11C7AA5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76D97D-8187-4F2F-AB20-31B9B21CA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A7106-D86E-427A-B5A9-1F215FC5E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2D9974-55E3-499D-9F52-708C13B63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F048E5-1DC4-4F74-8EEB-397E0E28F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0B4AF-9CBA-4E70-83A2-90E392B9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9CAD4E-BF1D-45EC-B13E-2550FB18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722154-B908-44EE-BB0A-487AB100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12C2B-4B49-4774-8EE1-6E74F47A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2F235-A4D4-4DD5-AE6C-14A141CF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A4A005-94FB-411A-A04C-84BD270C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95ED9-C676-447A-B530-2582D6FC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9C1DE4-B775-4186-A053-1F50E0CD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C95C4C-E2E1-448B-B5CD-56D3DDBB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A8718-176D-4D03-8DCA-D6B6650E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B5BAB-6FCE-4981-8695-04B9F7F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22DD6-1537-45A0-84ED-EE2A8C87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47FB9-527A-4863-8546-AB64160EA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593A7D-5287-461B-BE5C-38F1F357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CD866-A335-4770-9271-59B03F33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37F0F-E82C-4C57-930D-6FCDDCD4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8C8DF-427B-4585-A954-48A10894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7D8FA1-8C55-4131-9438-52808F00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E324B-4595-464F-A8E9-1B88E4480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D83AA-4920-4414-A96D-4C42EE38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0BBD9-C5F4-4332-979B-24BC0487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3E1229-9C01-4170-A442-7D803B50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2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1D247-F7CC-480A-85AB-1266F8C3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B8E23-1259-4052-9623-03E23001D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F0167-A076-4AAA-B04E-42761456E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E829-7199-4386-88E4-AB102E28012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E54F8-B07D-415F-B100-07528474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7CA46-88D7-4736-98D0-06CDD1609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45F29-1811-456D-B445-946AD673C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1333920/#1000000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E969BB78-72DD-4688-BDBD-BCAB357EA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id="{A365F5F5-1CC8-4AAD-8473-3CF16DF4AC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59">
            <a:extLst>
              <a:ext uri="{FF2B5EF4-FFF2-40B4-BE49-F238E27FC236}">
                <a16:creationId xmlns:a16="http://schemas.microsoft.com/office/drawing/2014/main" id="{774D68FB-7E0F-4F0A-BD7C-2E709CB25E6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155372"/>
            <a:ext cx="9849485" cy="6009005"/>
            <a:chOff x="0" y="637"/>
            <a:chExt cx="15511" cy="9463"/>
          </a:xfrm>
        </p:grpSpPr>
        <p:sp>
          <p:nvSpPr>
            <p:cNvPr id="5" name="Rectangle 165">
              <a:extLst>
                <a:ext uri="{FF2B5EF4-FFF2-40B4-BE49-F238E27FC236}">
                  <a16:creationId xmlns:a16="http://schemas.microsoft.com/office/drawing/2014/main" id="{5A92F3BA-95CF-42AD-9B10-884FED0D3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69"/>
              <a:ext cx="13850" cy="6833"/>
            </a:xfrm>
            <a:prstGeom prst="rect">
              <a:avLst/>
            </a:prstGeom>
            <a:solidFill>
              <a:srgbClr val="EBE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" name="Picture 163">
              <a:extLst>
                <a:ext uri="{FF2B5EF4-FFF2-40B4-BE49-F238E27FC236}">
                  <a16:creationId xmlns:a16="http://schemas.microsoft.com/office/drawing/2014/main" id="{C822A9D4-3BE5-4493-8586-B405972B7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3"/>
              <a:ext cx="6266" cy="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62">
              <a:extLst>
                <a:ext uri="{FF2B5EF4-FFF2-40B4-BE49-F238E27FC236}">
                  <a16:creationId xmlns:a16="http://schemas.microsoft.com/office/drawing/2014/main" id="{C1377F4D-6468-4A37-819D-F0F3CEC96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" y="3173"/>
              <a:ext cx="9446" cy="2713"/>
            </a:xfrm>
            <a:prstGeom prst="rect">
              <a:avLst/>
            </a:prstGeom>
            <a:solidFill>
              <a:srgbClr val="EBEB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ru-RU" sz="4800" b="1" dirty="0">
                  <a:solidFill>
                    <a:schemeClr val="accent1">
                      <a:lumMod val="75000"/>
                    </a:schemeClr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«Чему скоро будут учить в школе</a:t>
              </a:r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: </a:t>
              </a:r>
              <a:endParaRPr lang="ru-RU" sz="4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4800" b="1" dirty="0">
                  <a:solidFill>
                    <a:schemeClr val="accent1">
                      <a:lumMod val="75000"/>
                    </a:schemeClr>
                  </a:solidFill>
                  <a:latin typeface="Monotype Corsiva" panose="03010101010201010101" pitchFamily="66" charset="0"/>
                  <a:cs typeface="Times New Roman" panose="02020603050405020304" pitchFamily="18" charset="0"/>
                </a:rPr>
                <a:t>изучаем ФГОС»</a:t>
              </a:r>
            </a:p>
          </p:txBody>
        </p:sp>
        <p:pic>
          <p:nvPicPr>
            <p:cNvPr id="9" name="Picture 161">
              <a:extLst>
                <a:ext uri="{FF2B5EF4-FFF2-40B4-BE49-F238E27FC236}">
                  <a16:creationId xmlns:a16="http://schemas.microsoft.com/office/drawing/2014/main" id="{FDDB1E4C-B6BA-41BF-B74B-398EF0CA2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7"/>
              <a:ext cx="6065" cy="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62">
            <a:extLst>
              <a:ext uri="{FF2B5EF4-FFF2-40B4-BE49-F238E27FC236}">
                <a16:creationId xmlns:a16="http://schemas.microsoft.com/office/drawing/2014/main" id="{6BDECEBF-30C0-49A0-9FCB-A72BC0A4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05" y="4252963"/>
            <a:ext cx="5396339" cy="634644"/>
          </a:xfrm>
          <a:prstGeom prst="rect">
            <a:avLst/>
          </a:prstGeom>
          <a:solidFill>
            <a:srgbClr val="EBE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/>
            <a:r>
              <a:rPr lang="ru-RU" sz="2400" b="1" dirty="0"/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О.А.Голик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62">
            <a:extLst>
              <a:ext uri="{FF2B5EF4-FFF2-40B4-BE49-F238E27FC236}">
                <a16:creationId xmlns:a16="http://schemas.microsoft.com/office/drawing/2014/main" id="{2BEDFDAB-6ECF-4896-AFF1-A1AD9827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35" y="5385099"/>
            <a:ext cx="8794750" cy="634644"/>
          </a:xfrm>
          <a:prstGeom prst="rect">
            <a:avLst/>
          </a:prstGeom>
          <a:solidFill>
            <a:srgbClr val="EBE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8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2DA92-196B-4A2B-963D-E6F2D65A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8" y="396126"/>
            <a:ext cx="10515600" cy="16895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Конкретизированы предметные результаты в соответствии с содержанием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40E94C1-0A35-4596-8A1F-6BB84E899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37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3BEB3F-21AE-4CA3-A09F-1C61995AD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6" y="1309897"/>
            <a:ext cx="6008302" cy="41765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431D1-A27C-42D0-876C-408E03821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4" y="1898762"/>
            <a:ext cx="5851306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latin typeface="Monotype Corsiva" panose="03010101010201010101" pitchFamily="66" charset="0"/>
              </a:rPr>
              <a:t>                 Задание</a:t>
            </a:r>
            <a:r>
              <a:rPr lang="ru-RU" sz="7200" dirty="0"/>
              <a:t> </a:t>
            </a:r>
          </a:p>
        </p:txBody>
      </p:sp>
      <p:pic>
        <p:nvPicPr>
          <p:cNvPr id="12292" name="Picture 4" descr="https://xn--h1aa0abgczd7be.xn--p1ai/media/uploads/tribune/fgos-m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362" y="74396"/>
            <a:ext cx="3971111" cy="19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62">
            <a:extLst>
              <a:ext uri="{FF2B5EF4-FFF2-40B4-BE49-F238E27FC236}">
                <a16:creationId xmlns:a16="http://schemas.microsoft.com/office/drawing/2014/main" id="{C1377F4D-6468-4A37-819D-F0F3CEC9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981416"/>
            <a:ext cx="10737273" cy="2992366"/>
          </a:xfrm>
          <a:prstGeom prst="rect">
            <a:avLst/>
          </a:prstGeom>
          <a:solidFill>
            <a:srgbClr val="EBE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 Прочитайте   текст   ФГОС.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2.Предложите решения, обеспечивающие достижение данного требования ФГОС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 не менее 5)</a:t>
            </a:r>
          </a:p>
        </p:txBody>
      </p:sp>
    </p:spTree>
    <p:extLst>
      <p:ext uri="{BB962C8B-B14F-4D97-AF65-F5344CB8AC3E}">
        <p14:creationId xmlns:p14="http://schemas.microsoft.com/office/powerpoint/2010/main" val="57757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02D9D6-ED5F-42FA-8098-427034173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5" y="6484"/>
            <a:ext cx="5619284" cy="3422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CFB7A-A865-4608-87F9-22C77C2B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2" y="150921"/>
            <a:ext cx="4879844" cy="25390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135BD5-9309-4325-AD65-D477E17F6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6" y="2834369"/>
            <a:ext cx="4245922" cy="36559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D0E06-785B-404A-85C3-5717F11DA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78" y="4055020"/>
            <a:ext cx="4245922" cy="1685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E444F9-9A4B-4E1E-BB77-3EE626F3D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61" y="3628025"/>
            <a:ext cx="3540987" cy="25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366486" y="610988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25316"/>
              </p:ext>
            </p:extLst>
          </p:nvPr>
        </p:nvGraphicFramePr>
        <p:xfrm>
          <a:off x="124691" y="123920"/>
          <a:ext cx="12067309" cy="6325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745">
                  <a:extLst>
                    <a:ext uri="{9D8B030D-6E8A-4147-A177-3AD203B41FA5}">
                      <a16:colId xmlns:a16="http://schemas.microsoft.com/office/drawing/2014/main" val="1253248582"/>
                    </a:ext>
                  </a:extLst>
                </a:gridCol>
                <a:gridCol w="6137564">
                  <a:extLst>
                    <a:ext uri="{9D8B030D-6E8A-4147-A177-3AD203B41FA5}">
                      <a16:colId xmlns:a16="http://schemas.microsoft.com/office/drawing/2014/main" val="2179559960"/>
                    </a:ext>
                  </a:extLst>
                </a:gridCol>
              </a:tblGrid>
              <a:tr h="17140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ФГОС НОО 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(</a:t>
                      </a:r>
                      <a:r>
                        <a:rPr lang="ru-RU" sz="1600" b="1" i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риказ 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</a:rPr>
                        <a:t>ФГОС ООО  </a:t>
                      </a:r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Monotype Corsiva" panose="03010101010201010101" pitchFamily="66" charset="0"/>
                        </a:rPr>
                        <a:t>(</a:t>
                      </a:r>
                      <a:r>
                        <a:rPr lang="ru-RU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просвещения РФ от 31 мая 2021 г. № 287 “Об утверждении федерального государственного образовательного стандарта основного общего образования”)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12375"/>
                  </a:ext>
                </a:extLst>
              </a:tr>
              <a:tr h="118929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30.3. Система оценки достижения планируемых результатов освоения программы 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должна: </a:t>
                      </a:r>
                    </a:p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-предусматривать оценку динамики учебных достижений обучающихся;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31.3. Система оценки достижения планируемых результатов освоения программы 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ООО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должна: </a:t>
                      </a:r>
                    </a:p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-предусматривать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оценку динамики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учебных достижений обучающихся;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38463"/>
                  </a:ext>
                </a:extLst>
              </a:tr>
              <a:tr h="2239976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Организаций, в которых языком образования является русский язык, изучение родного языка и родной литературы из числа языков народов Российской Федерации, государственных языков республик Российской Федерации осуществляется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наличии возможностей Организации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по заявлению родителей (законных представителей) несовершеннолетних обучающихся.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33.1.Для Организаций, в которых языком образования является русский язык,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родного языка и родной литературы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 числа языков народов Российской Федерации, государственных языков республик Российской Федерации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осуществляется при наличии возможностей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Организации и по заявлению обучающихся, родителей (законных представителей) несовершеннолетних обучающихся.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74823"/>
                  </a:ext>
                </a:extLst>
              </a:tr>
              <a:tr h="983252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32.1.Общий объем аудиторной работы обучающихся за четыре учебных года не может составлять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менее 2954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академических часов и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3190. (было 2904- 3210)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33.1.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объем аудиторной работы обучающихся за пять учебных лет не может составлять менее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5058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академических часов и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55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академических часов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(было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5267 – 6020)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56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3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084859"/>
              </p:ext>
            </p:extLst>
          </p:nvPr>
        </p:nvGraphicFramePr>
        <p:xfrm>
          <a:off x="-2" y="0"/>
          <a:ext cx="12192002" cy="709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2999081399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255151261"/>
                    </a:ext>
                  </a:extLst>
                </a:gridCol>
              </a:tblGrid>
              <a:tr h="63731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2444"/>
                  </a:ext>
                </a:extLst>
              </a:tr>
              <a:tr h="3574472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34.4. В случае реализации программы с применением ЭО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ДОТ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каждый обучающийся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всего периода обучения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должен быть обеспечен индивидуальным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авторизированным доступом </a:t>
                      </a:r>
                      <a:r>
                        <a:rPr lang="ru-RU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совокупности информационных и электронных образовательных ресурсов, информационных технологий, соответствующих технологических средств,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обеспечивающих освоение обучающимися образовательных программ начального общего образования в полном объеме независимо от их мест нахождения, в которой имеется доступ к сети Интернет, как на территории Организации, так и за ее пределами (далее - электронная информационно-образовательная среда).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Информационно-образовательная среда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должна обеспечивать: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к учебным планам, рабочим программам учебных предметов, учебных курсов (в том числе внеурочной деятельности), учебных модулей, учебным изданиям и образовательным ресурсам, указанным в рабочих программах учебных предметов, учебных курсов (в том числе внеурочной деятельности), учебных модулей, информации о ходе образовательного процесса, результатах промежуточной и государственной итоговой аттестации обучающихся;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071878"/>
                  </a:ext>
                </a:extLst>
              </a:tr>
              <a:tr h="10259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Вариативность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содержания программ обеспечивается во ФГОС за счет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возможности разработки и реализации программ, в том числе предусматривающих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углубленное изучение отдельных учебных предметов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возможности разработки и реализации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индивидуальных учебных планов</a:t>
                      </a:r>
                      <a:r>
                        <a:rPr lang="ru-RU" sz="1600" b="0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0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!!!!!!!!!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Предметные результаты 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определяют требования к результатам по учебным предметам </a:t>
                      </a:r>
                      <a:r>
                        <a:rPr lang="ru-RU" sz="1800" b="1" i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«Математика», «Информатика», «Физика», «Химия», «Биология»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базовом и углубленном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уровнях;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37741"/>
                  </a:ext>
                </a:extLst>
              </a:tr>
              <a:tr h="3626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963374"/>
                  </a:ext>
                </a:extLst>
              </a:tr>
            </a:tbl>
          </a:graphicData>
        </a:graphic>
      </p:graphicFrame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219"/>
            <a:ext cx="6091237" cy="641235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4"/>
            <a:ext cx="6091237" cy="16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1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26709"/>
              </p:ext>
            </p:extLst>
          </p:nvPr>
        </p:nvGraphicFramePr>
        <p:xfrm>
          <a:off x="0" y="207818"/>
          <a:ext cx="12192000" cy="694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322">
                  <a:extLst>
                    <a:ext uri="{9D8B030D-6E8A-4147-A177-3AD203B41FA5}">
                      <a16:colId xmlns:a16="http://schemas.microsoft.com/office/drawing/2014/main" val="3692894687"/>
                    </a:ext>
                  </a:extLst>
                </a:gridCol>
                <a:gridCol w="6132678">
                  <a:extLst>
                    <a:ext uri="{9D8B030D-6E8A-4147-A177-3AD203B41FA5}">
                      <a16:colId xmlns:a16="http://schemas.microsoft.com/office/drawing/2014/main" val="244879648"/>
                    </a:ext>
                  </a:extLst>
                </a:gridCol>
              </a:tblGrid>
              <a:tr h="997647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1373"/>
                  </a:ext>
                </a:extLst>
              </a:tr>
              <a:tr h="17594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Личностны результаты освоения ООП ООО</a:t>
                      </a:r>
                      <a:r>
                        <a:rPr lang="en-US" dirty="0"/>
                        <a:t>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42.1.1. Гражданского воспитания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42.1.2. Патриотического воспитания: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42.1.3. Духовно-нравственного воспитания: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42.1.4. Эстетического воспитания: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42.1.5. Физического воспитания, формирования культуры здоровья и эмоционального благополучия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42.1.6. Трудового воспитания: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42.1.7. Экологического воспитания: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42.1.8. Ценности научного познания: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649485"/>
                  </a:ext>
                </a:extLst>
              </a:tr>
              <a:tr h="24106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34478"/>
                  </a:ext>
                </a:extLst>
              </a:tr>
              <a:tr h="15044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Срок получения основного общего образования составляет 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пяти лет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13824"/>
                  </a:ext>
                </a:extLst>
              </a:tr>
            </a:tbl>
          </a:graphicData>
        </a:graphic>
      </p:graphicFrame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115"/>
            <a:ext cx="6068290" cy="4421975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089"/>
            <a:ext cx="6068290" cy="15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4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15700"/>
              </p:ext>
            </p:extLst>
          </p:nvPr>
        </p:nvGraphicFramePr>
        <p:xfrm>
          <a:off x="374068" y="193193"/>
          <a:ext cx="11651676" cy="580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377">
                  <a:extLst>
                    <a:ext uri="{9D8B030D-6E8A-4147-A177-3AD203B41FA5}">
                      <a16:colId xmlns:a16="http://schemas.microsoft.com/office/drawing/2014/main" val="208888389"/>
                    </a:ext>
                  </a:extLst>
                </a:gridCol>
                <a:gridCol w="9300299">
                  <a:extLst>
                    <a:ext uri="{9D8B030D-6E8A-4147-A177-3AD203B41FA5}">
                      <a16:colId xmlns:a16="http://schemas.microsoft.com/office/drawing/2014/main" val="3815293309"/>
                    </a:ext>
                  </a:extLst>
                </a:gridCol>
              </a:tblGrid>
              <a:tr h="596516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ФГОС 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ФГОС ООО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74751"/>
                  </a:ext>
                </a:extLst>
              </a:tr>
              <a:tr h="4742835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предмет </a:t>
                      </a:r>
                      <a:r>
                        <a:rPr lang="ru-RU" sz="2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«Математика» 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предметной области «Математика и информатика» включает в себя учебные курсы 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«Алгебра», «Геометрия», «Вероятность и статистика»</a:t>
                      </a:r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Название предмета</a:t>
                      </a:r>
                      <a:r>
                        <a:rPr lang="en-US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---Учебный предмет </a:t>
                      </a:r>
                      <a:r>
                        <a:rPr lang="ru-RU" sz="2800" b="0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8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История» 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предметной области «Общественно-научные предметы» включает в себя учебные курсы </a:t>
                      </a:r>
                      <a:r>
                        <a:rPr lang="ru-RU" sz="24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«История России» и «Всеобщая история».</a:t>
                      </a:r>
                    </a:p>
                    <a:p>
                      <a:pPr algn="just"/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----Изучение </a:t>
                      </a:r>
                      <a:r>
                        <a:rPr lang="ru-RU" sz="2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второго иностранного языка  </a:t>
                      </a:r>
                      <a:r>
                        <a:rPr lang="ru-RU" sz="2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</a:t>
                      </a:r>
                      <a:r>
                        <a:rPr lang="ru-RU" sz="2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наличии в Организации необходимых условий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8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6" y="155368"/>
            <a:ext cx="118317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обучающихся о высоком уровне научно-технологического развития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ими современными технологическими средствами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обучения и в повседневной жизни, формирование у обучающихся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пользования информационно-коммуникационными технологиями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ИКТ), </a:t>
            </a:r>
          </a:p>
          <a:p>
            <a:pPr algn="just"/>
            <a:r>
              <a:rPr lang="ru-RU" sz="2000" dirty="0"/>
              <a:t>19.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образования, в том числе адаптированной, осуществляется Организацией как самостоятельно, так и посредством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формы</a:t>
            </a:r>
            <a:r>
              <a:rPr lang="ru-RU" sz="2000" b="1" u="sng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программы основного общего образования, в том числе адаптированной, Организация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применять: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образовательные технологии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разовательные технологии;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содержания указанной программы и построения учебных планов, использования соответствующих образовательных технологий.</a:t>
            </a:r>
            <a:endParaRPr lang="ru-RU" sz="2000" dirty="0"/>
          </a:p>
          <a:p>
            <a:pPr algn="just"/>
            <a:r>
              <a:rPr lang="ru-RU" sz="2000" dirty="0"/>
              <a:t>-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предметных областей, учебных предметов (профильное обучение) реализует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профессиональной ориентации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учебных занятий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процедуры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результатов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реализация которых предусмотрена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электронного обучения, дистанционных образовательных технологий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между участниками образовательного процесса, в том числе посредством сети Интернет.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45DFE-9EA5-449B-97CD-472C37905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5709464"/>
            <a:ext cx="11672687" cy="662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8C909A-D1FC-4330-8CFC-1FD5EE90C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8" y="6121526"/>
            <a:ext cx="728126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1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ED136F-5F46-414D-8478-ED6DF2087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1" y="206203"/>
            <a:ext cx="9989468" cy="30301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D66FC9-8D53-417D-B9EE-13CB22C51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1" y="3200401"/>
            <a:ext cx="9989468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6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07A21-F417-46F6-98F1-690BF93F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02" y="100228"/>
            <a:ext cx="8864074" cy="45821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7D2CF6-9E0D-49E8-A83C-80F69C251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65" y="4682392"/>
            <a:ext cx="8730511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8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856</Words>
  <Application>Microsoft Office PowerPoint</Application>
  <PresentationFormat>Широкоэкранный</PresentationFormat>
  <Paragraphs>62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Конкретизированы предметные результаты в соответствии с содержанием</vt:lpstr>
      <vt:lpstr>                 Задание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144</cp:revision>
  <cp:lastPrinted>2021-04-22T10:14:27Z</cp:lastPrinted>
  <dcterms:created xsi:type="dcterms:W3CDTF">2021-04-21T09:47:24Z</dcterms:created>
  <dcterms:modified xsi:type="dcterms:W3CDTF">2022-01-18T02:22:21Z</dcterms:modified>
</cp:coreProperties>
</file>