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3" r:id="rId3"/>
    <p:sldId id="278" r:id="rId4"/>
    <p:sldId id="268" r:id="rId5"/>
    <p:sldId id="264" r:id="rId6"/>
    <p:sldId id="269" r:id="rId7"/>
    <p:sldId id="277" r:id="rId8"/>
    <p:sldId id="267" r:id="rId9"/>
    <p:sldId id="275" r:id="rId10"/>
    <p:sldId id="271" r:id="rId11"/>
    <p:sldId id="274" r:id="rId12"/>
    <p:sldId id="270" r:id="rId13"/>
    <p:sldId id="276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4A78E-274A-894C-8775-E0EB5FE5D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A1C1E7-2748-6A41-A818-4E7C385AB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8299E-2961-2541-833B-963C5A03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D3CB6-3359-0D49-A4E2-459ADFBF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4DB141-CBAA-5942-9692-E83A9B58A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2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2E984-F9EC-DB43-A9F6-A506399D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DECB4F-C6A8-5240-9769-EBFBC0D10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80EDE-B173-6A41-BEE7-1CDFE638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00BFF-F04A-AB46-B660-837D696A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0B6BD-875D-324D-A996-F16178CF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1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771CC1-9455-9841-93C7-B8056A977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674F-C598-9646-A65D-9C5DB1728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9F0EA2-2DAC-9A49-9B99-9F3E0012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919E4-4054-B948-A273-F78448D17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8BF0C-161A-8F4C-A0C6-29D00E5F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9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2FB7D-1475-EF4B-913C-5243D57F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042AB1-8276-2C4B-A1BE-41E529DF8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E88F6-7C8A-B34E-A1BD-3DEFD409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8BC93F-CBE7-534B-8367-F7C04F53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141AC-05BD-0E45-8A02-C7DDECF6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29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EEDF2-73B9-7348-86D9-F66092AE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C509EC-94B8-4F4A-B85B-73C37DAC6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B0594-DE0D-DF4B-AA62-B8D0A62D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B7FEBF-F164-544D-B870-C47F97A2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84AF5-C2CC-D243-B59D-858834E4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97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21FCE-5753-BD4F-9F89-510EB0FD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F9D2A2-E162-4840-BBC0-675CE3838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628DE1-51F1-E443-93D2-1395DF649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C41AC-901F-5744-A084-B99FF81A4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332B45-F607-584F-AF8E-645467C1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1EA14C-854A-E247-8512-0B5567F1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7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91BF1-28D9-A34A-BD99-17D39277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866053-3A93-0142-AEB7-2BBDAA9E9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43740-05D3-8B4C-84F5-C316B7389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DD2B89-660F-E24C-AB09-79E90C25F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C88AFB-3E31-2A43-A868-1E76A3BDE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10097D-8A87-8340-987F-0B1AA6F1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DD13EA-4B15-3242-89AF-7BD33AFA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D9D56C-1383-9347-A90A-CC50A2D2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3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B93ED-393C-9649-8462-C8E74269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270DB9-56B4-5240-95F5-F1CFAF45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FA594-B9C7-F34F-88B7-16597E51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81A3C8-ABA5-3B43-8132-1775241C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8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D89426-DC1D-D147-BB8B-BB39DA652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173E72-E7A4-884C-9A8C-DB9AA6BC9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852FF9-661C-5542-AEE2-A4E0D0CA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3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803A2-5AFF-9C47-8DAC-60530445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AD568-6AD1-8445-89E3-B6F7F41A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F5C0EF-E90D-4F4E-AF2F-B578A427F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88A38D-9634-5A47-BDA7-9E254B52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456A11-BCAB-1242-8CE9-BBDA7270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C2D21-5A71-A84F-88F2-13057C40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69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BC9A0-E76E-4345-96D0-51D7E646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88D1C8-6A0A-C242-AE3F-D0A1B6A51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8CFDE-5680-1348-8C11-53C13F31E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2D4F10-3AF3-874E-B683-649F2372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FAF60D-26DF-EE46-BAE9-979D5193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E36E7C-0C64-8A43-B021-40078A02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72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38657-092E-1949-8A97-5D00129E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DE5E79-607B-0143-B4AA-CCD311FC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87895-5ED7-8443-B62F-D6D0E8A99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405BC-BC0B-7144-ACB3-9169E81D8A7E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BB6031-5235-2E4C-954B-0B6ADCC7E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F18E9-0329-1042-9102-59A81C89C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F44D4-72BA-9E4F-85A8-1AD8784C6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26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G9SSxoucUmQdoYApPr2JvfS1CAvLgJyk/view?usp=sharing" TargetMode="External"/><Relationship Id="rId13" Type="http://schemas.openxmlformats.org/officeDocument/2006/relationships/hyperlink" Target="https://drive.google.com/file/d/1A0boWWT8y9a6hblGLueJd2-vOpiH6Ikf/view?usp=sharing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rive.google.com/file/d/1PfctkeIlzulIHoDFMLMT2Kh9260ROh3x/view?usp=sharing" TargetMode="External"/><Relationship Id="rId12" Type="http://schemas.openxmlformats.org/officeDocument/2006/relationships/hyperlink" Target="https://drive.google.com/file/d/1HUjC4K-ahOltxvkFgwxunv3uRb17gtdE/view?usp=shari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HAT_oEalWGFhcXZCIGleUTdrLmSwyzu3/view?usp=sharing" TargetMode="External"/><Relationship Id="rId11" Type="http://schemas.openxmlformats.org/officeDocument/2006/relationships/hyperlink" Target="https://drive.google.com/file/d/12Wgm8zNzYYwwmqVoGj4wLwOCtMTP1WCF/view?usp=sharing" TargetMode="External"/><Relationship Id="rId5" Type="http://schemas.openxmlformats.org/officeDocument/2006/relationships/hyperlink" Target="https://drive.google.com/file/d/1WnQraVDzAD2YDKjaEM7PPW3Pjw8qI0wF/view?usp=sharing" TargetMode="External"/><Relationship Id="rId10" Type="http://schemas.openxmlformats.org/officeDocument/2006/relationships/hyperlink" Target="https://drive.google.com/file/d/1RmysZmu42d3V3AWwweJbmkGD4ufIaGp2/view?usp=sharing" TargetMode="External"/><Relationship Id="rId4" Type="http://schemas.openxmlformats.org/officeDocument/2006/relationships/hyperlink" Target="https://drive.google.com/file/d/16nBR_d3-PxeQCtJ6GGpm6dl6mzNcGa2-/view?usp=sharing" TargetMode="External"/><Relationship Id="rId9" Type="http://schemas.openxmlformats.org/officeDocument/2006/relationships/hyperlink" Target="https://drive.google.com/file/d/12ysZo-tdSnCEkeuVCCSEApRDoMjPOnVa/view?usp=sharing" TargetMode="Externa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5.emf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7.png"/><Relationship Id="rId10" Type="http://schemas.openxmlformats.org/officeDocument/2006/relationships/image" Target="../media/image14.e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 fontScale="90000"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Дорогие друзья, поздравляем Вас с окончанием 2021-2022 учебного года. Мы с Вами достигли высоких результатов. Многие  школы, развивающие школьное инженерно-технологическое образование в Российской Федерации, являются флагманами образования в своих регионах.</a:t>
            </a:r>
            <a:b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новый 2022-2023 учебный год мы ставим с Вами не менее важные цели и задачи! </a:t>
            </a:r>
            <a:b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МАОУ ЦО «Развитие» 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2021-2022 учебный год в составе 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Консорциума по развитию школьного 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инженерно-технологического образования </a:t>
            </a:r>
            <a:b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Российской Федерации</a:t>
            </a:r>
            <a:br>
              <a:rPr lang="ru-RU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749935-CE58-BADC-90B9-D67B9D95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841" y="2155285"/>
            <a:ext cx="2620234" cy="3932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71B30-A044-3981-90FA-6134B9B13D78}"/>
              </a:ext>
            </a:extLst>
          </p:cNvPr>
          <p:cNvSpPr txBox="1"/>
          <p:nvPr/>
        </p:nvSpPr>
        <p:spPr>
          <a:xfrm>
            <a:off x="9360841" y="6155167"/>
            <a:ext cx="264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Елена Владимировна Минаева, </a:t>
            </a:r>
          </a:p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директор МАОУ ЦО «Развитие»</a:t>
            </a:r>
          </a:p>
        </p:txBody>
      </p:sp>
      <p:pic>
        <p:nvPicPr>
          <p:cNvPr id="2051" name="Рисунок 1">
            <a:extLst>
              <a:ext uri="{FF2B5EF4-FFF2-40B4-BE49-F238E27FC236}">
                <a16:creationId xmlns:a16="http://schemas.microsoft.com/office/drawing/2014/main" id="{17353AB3-A41C-C47B-794C-881ECACA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EF80CC-6E96-B5AC-EEA7-6D8DC027B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214" y="311715"/>
            <a:ext cx="3267739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5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104" y="252485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831357" y="1408474"/>
            <a:ext cx="6327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X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Петербургский международный образовательный Форум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Детский ФОРСАЙТ «Новое измерение»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B2825F-E115-9298-ED92-AC69089D2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6" t="11133" r="16553" b="4734"/>
          <a:stretch/>
        </p:blipFill>
        <p:spPr>
          <a:xfrm>
            <a:off x="4778372" y="2169146"/>
            <a:ext cx="3952334" cy="2759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050BC-D536-7A13-A10A-5436C8E16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01" t="17086" r="23194" b="15858"/>
          <a:stretch/>
        </p:blipFill>
        <p:spPr>
          <a:xfrm>
            <a:off x="8353869" y="4282996"/>
            <a:ext cx="3651455" cy="25740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E727D1-8A40-2ACA-5531-D8E31E4E4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01" t="11004" r="16481" b="3431"/>
          <a:stretch/>
        </p:blipFill>
        <p:spPr>
          <a:xfrm>
            <a:off x="11398" y="2393392"/>
            <a:ext cx="3651455" cy="25952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336DD6-D004-1D6C-9450-77E6EBA9D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502" y="4325837"/>
            <a:ext cx="3651454" cy="2551733"/>
          </a:xfrm>
          <a:prstGeom prst="rect">
            <a:avLst/>
          </a:prstGeom>
        </p:spPr>
      </p:pic>
      <p:pic>
        <p:nvPicPr>
          <p:cNvPr id="9218" name="Рисунок 1">
            <a:extLst>
              <a:ext uri="{FF2B5EF4-FFF2-40B4-BE49-F238E27FC236}">
                <a16:creationId xmlns:a16="http://schemas.microsoft.com/office/drawing/2014/main" id="{97E04EEB-3782-2965-1FEF-F4A5FA1F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89" y="-22647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14" y="324611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666095" y="1745205"/>
            <a:ext cx="573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Межрегиональная научно-практическая конференция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«Я – исследователь» </a:t>
            </a: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23.03.2021 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0F1917-DF58-1E4D-3CE6-F1D1DA4AD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20519"/>
            <a:ext cx="4446165" cy="31234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B667DA-16FA-5692-0A56-EFC4680B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209" y="3734562"/>
            <a:ext cx="4446164" cy="3123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B0B94D-91BB-0633-5105-7078FB2C8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848" y="2772586"/>
            <a:ext cx="4335366" cy="3045605"/>
          </a:xfrm>
          <a:prstGeom prst="rect">
            <a:avLst/>
          </a:prstGeom>
        </p:spPr>
      </p:pic>
      <p:pic>
        <p:nvPicPr>
          <p:cNvPr id="12290" name="Рисунок 1">
            <a:extLst>
              <a:ext uri="{FF2B5EF4-FFF2-40B4-BE49-F238E27FC236}">
                <a16:creationId xmlns:a16="http://schemas.microsoft.com/office/drawing/2014/main" id="{417B63D8-7D35-B0A7-6E67-AFD36458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5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14" y="324611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322435" y="1822489"/>
            <a:ext cx="7275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АТЯКШЕВСКИЕ ЧТЕНИЯ. Функциональная грамотность как механизм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формирования инженерного мышления в условиях реализации ФГОС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9 апреля 2022 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0583CD-5B37-A556-C92B-6F6B502BF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2" t="11391" r="17865" b="7832"/>
          <a:stretch/>
        </p:blipFill>
        <p:spPr>
          <a:xfrm>
            <a:off x="6739960" y="2958231"/>
            <a:ext cx="4857993" cy="33946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BA933D-FBD7-737B-BDB0-2EB14196C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4" t="13851" r="17718" b="4734"/>
          <a:stretch/>
        </p:blipFill>
        <p:spPr>
          <a:xfrm>
            <a:off x="321851" y="2958231"/>
            <a:ext cx="4979991" cy="3487852"/>
          </a:xfrm>
          <a:prstGeom prst="rect">
            <a:avLst/>
          </a:prstGeom>
        </p:spPr>
      </p:pic>
      <p:pic>
        <p:nvPicPr>
          <p:cNvPr id="10242" name="Рисунок 1">
            <a:extLst>
              <a:ext uri="{FF2B5EF4-FFF2-40B4-BE49-F238E27FC236}">
                <a16:creationId xmlns:a16="http://schemas.microsoft.com/office/drawing/2014/main" id="{4D3B7B4D-F5FB-493C-81F2-39680A36E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511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A26550-4CFD-ABAE-1701-4E4AF36B5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365" y="1733364"/>
            <a:ext cx="2745298" cy="3811260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214" y="324611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339801" y="1426840"/>
            <a:ext cx="564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Онлайн-защита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проектов «ШКОЛА ЮНЫХ СТРАТЕГОВ»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                                                           26 апреля 2022 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4571BC-20AB-BAF4-5C38-07F99D27A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319" y="1928090"/>
            <a:ext cx="2792797" cy="40392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E63C3-FAA7-ECBA-1254-AE222A444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445" y="2986815"/>
            <a:ext cx="2760617" cy="39218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72B833-5A8A-458B-D2B4-ADECAD999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004" y="2936146"/>
            <a:ext cx="2745298" cy="3921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CF116E-1F9D-637A-1755-3B54CBEEF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082" y="1934672"/>
            <a:ext cx="2817890" cy="3874221"/>
          </a:xfrm>
          <a:prstGeom prst="rect">
            <a:avLst/>
          </a:prstGeom>
        </p:spPr>
      </p:pic>
      <p:pic>
        <p:nvPicPr>
          <p:cNvPr id="13314" name="Рисунок 1">
            <a:extLst>
              <a:ext uri="{FF2B5EF4-FFF2-40B4-BE49-F238E27FC236}">
                <a16:creationId xmlns:a16="http://schemas.microsoft.com/office/drawing/2014/main" id="{77A83385-2A70-1288-1762-FCB7D7BD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55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611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38" y="4763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512328" y="1515882"/>
            <a:ext cx="5661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Межрегиональный конкурс методических разработок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«ИНЖЕНЕРНЫЙ ЛИДЕР. 2035»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10 мая 2022 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3CAC79-C3DE-74F0-AA92-76AFCA50E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681" y="2619476"/>
            <a:ext cx="2960349" cy="42480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93043D-4CBD-C30B-923A-3604EF2893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0" t="10397" b="10703"/>
          <a:stretch/>
        </p:blipFill>
        <p:spPr>
          <a:xfrm>
            <a:off x="9239207" y="1977547"/>
            <a:ext cx="2944522" cy="43313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661958-0C86-0BC1-FA85-B067BA3B7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" y="1803632"/>
            <a:ext cx="3193656" cy="43934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71DD02-37E0-5B68-09BD-4AD58840C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726" y="2606266"/>
            <a:ext cx="3090627" cy="4251734"/>
          </a:xfrm>
          <a:prstGeom prst="rect">
            <a:avLst/>
          </a:prstGeom>
        </p:spPr>
      </p:pic>
      <p:pic>
        <p:nvPicPr>
          <p:cNvPr id="11266" name="Рисунок 1">
            <a:extLst>
              <a:ext uri="{FF2B5EF4-FFF2-40B4-BE49-F238E27FC236}">
                <a16:creationId xmlns:a16="http://schemas.microsoft.com/office/drawing/2014/main" id="{8B1467CF-5D8A-BCBD-93A3-0925B413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08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23" y="0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86537-7327-23E8-30DA-29537B8D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15" y="315155"/>
            <a:ext cx="3267739" cy="1024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3E34EF-0FDB-F396-756F-413E5BE7D595}"/>
              </a:ext>
            </a:extLst>
          </p:cNvPr>
          <p:cNvSpPr txBox="1"/>
          <p:nvPr/>
        </p:nvSpPr>
        <p:spPr>
          <a:xfrm>
            <a:off x="5212042" y="1408042"/>
            <a:ext cx="4237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Диссеминация опыта педагогов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электронном журнале «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Инженер.Ру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2917F-7FE9-8FE7-F912-D15D097F89E7}"/>
              </a:ext>
            </a:extLst>
          </p:cNvPr>
          <p:cNvSpPr txBox="1"/>
          <p:nvPr/>
        </p:nvSpPr>
        <p:spPr>
          <a:xfrm>
            <a:off x="311027" y="2053805"/>
            <a:ext cx="1174515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1. Чемпионат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Worldskills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как основа формирования профессиональных компетенций участников образовательного процесса.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С.Н.Шутиков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2. Учитель будущего – развитие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soft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skills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и не только. Веселова Е.И.,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</a:rPr>
              <a:t>​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3. Особенности формирования навыка свертывания и развертывания информации при обучении математики в школе. Максимкин И.П.,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</a:rPr>
              <a:t>​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4. Инновационные методы развития творческих способностей учащихся в процессе изучения математики. Баранова Т.В.,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​5. Интеграционный предметный «Интенсив МИФ» как мотивационный фактор развития познавательного интереса обучающихся в процессе формирования технологических компетенций. Бронникова Е.Л.,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​6. Электронный образовательный ресурс «Яндекс. Учебник» как одно из средств формирования ИКТ-компетенций обучающихся начальных классов.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</a:rPr>
              <a:t>Булышова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Е.И., Сиротина Е.В.,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​7. Геймификация как способ повышения эффективности образовательного процесса. Гузенко Е.А., МБОУ СОШ №82 г. Новосибирска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</a:rPr>
              <a:t>​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8. Концепция технологического образования МБОУ СОШ № 82 как основа формирования технологической компетентности школьников. Минаева Е.В., Федорова Л.А. МБОУ г. Новосибирска СОШ № 82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​9. КОНСАЛТИНГ- ЦЕНТР «MANAGE-PRO». АКАДЕМИЯ ТРЕНД-МЕНЕДЖМЕНТА. Минаева Е.В., Федорова Л.А. МБОУ г. Новосибирска СОШ № 82 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</a:rPr>
              <a:t>​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10. Формирование экосистемы школы по развитию профессиональных компетенций, релевантных сквозным технологиям НТИ и компетенциям цифровой экономики. Минаева Е.В., Федорова Л.А., Федоров П.М. МБОУ г. Новосибирска СОШ № 82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&gt;&gt;&gt;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B1C98711-4905-AC0A-798C-B789BBC1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" y="24804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64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40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86537-7327-23E8-30DA-29537B8D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206" y="18525"/>
            <a:ext cx="3267739" cy="1024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0D2DDD-70AC-81DF-B8CB-1A68C22B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4"/>
          <a:stretch/>
        </p:blipFill>
        <p:spPr>
          <a:xfrm>
            <a:off x="7282802" y="1224793"/>
            <a:ext cx="4430675" cy="56332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4CCD50-F933-AA21-C80A-34513347B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26179" y="1099440"/>
            <a:ext cx="4859060" cy="6478747"/>
          </a:xfrm>
          <a:prstGeom prst="rect">
            <a:avLst/>
          </a:prstGeom>
        </p:spPr>
      </p:pic>
      <p:pic>
        <p:nvPicPr>
          <p:cNvPr id="3074" name="Рисунок 1">
            <a:extLst>
              <a:ext uri="{FF2B5EF4-FFF2-40B4-BE49-F238E27FC236}">
                <a16:creationId xmlns:a16="http://schemas.microsoft.com/office/drawing/2014/main" id="{9947CF4B-3B00-3746-5ABF-62005B7B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CF2E0-3C61-3BBB-D8D0-7FA80C46B4D0}"/>
              </a:ext>
            </a:extLst>
          </p:cNvPr>
          <p:cNvSpPr txBox="1"/>
          <p:nvPr/>
        </p:nvSpPr>
        <p:spPr>
          <a:xfrm>
            <a:off x="4701290" y="1346737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ПУБЛИКАЦИИ</a:t>
            </a:r>
          </a:p>
        </p:txBody>
      </p:sp>
    </p:spTree>
    <p:extLst>
      <p:ext uri="{BB962C8B-B14F-4D97-AF65-F5344CB8AC3E}">
        <p14:creationId xmlns:p14="http://schemas.microsoft.com/office/powerpoint/2010/main" val="113122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40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86537-7327-23E8-30DA-29537B8D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091" y="50393"/>
            <a:ext cx="3267739" cy="1024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08FA78-C2AF-A75A-EFF4-4B174BFFE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2" t="12297" r="16554" b="4439"/>
          <a:stretch/>
        </p:blipFill>
        <p:spPr>
          <a:xfrm>
            <a:off x="460158" y="3090426"/>
            <a:ext cx="4980373" cy="34631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AD7AED-A4DB-0C2B-A9D6-B18D8398BD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66" t="12427" r="17792" b="6149"/>
          <a:stretch/>
        </p:blipFill>
        <p:spPr>
          <a:xfrm>
            <a:off x="6933550" y="3185861"/>
            <a:ext cx="4797280" cy="3367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3E34EF-0FDB-F396-756F-413E5BE7D595}"/>
              </a:ext>
            </a:extLst>
          </p:cNvPr>
          <p:cNvSpPr txBox="1"/>
          <p:nvPr/>
        </p:nvSpPr>
        <p:spPr>
          <a:xfrm>
            <a:off x="4374283" y="1834235"/>
            <a:ext cx="7212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Практико-ориентированный вебинар 29.01.2021 г.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Воспитательный потенциал школьного инженерно-технологического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образования: Формирование экосистемы ученического лидерства</a:t>
            </a:r>
          </a:p>
        </p:txBody>
      </p:sp>
      <p:pic>
        <p:nvPicPr>
          <p:cNvPr id="4098" name="Рисунок 1">
            <a:extLst>
              <a:ext uri="{FF2B5EF4-FFF2-40B4-BE49-F238E27FC236}">
                <a16:creationId xmlns:a16="http://schemas.microsoft.com/office/drawing/2014/main" id="{5C7C1DE3-39D8-A078-82D8-7371C0BE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76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2EACC-3B95-B2F2-4D35-22EBAB02E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773" y="289100"/>
            <a:ext cx="3267739" cy="1024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8F645E-C6D2-EE89-FB01-5517C5110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3" t="16226" r="53922" b="31685"/>
          <a:stretch/>
        </p:blipFill>
        <p:spPr>
          <a:xfrm>
            <a:off x="-5708" y="2467992"/>
            <a:ext cx="2767993" cy="1847156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0E80D7CE-3205-FA7B-C049-86C10708C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627275"/>
              </p:ext>
            </p:extLst>
          </p:nvPr>
        </p:nvGraphicFramePr>
        <p:xfrm>
          <a:off x="3259024" y="4743574"/>
          <a:ext cx="2814141" cy="1991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19826" imgH="5676658" progId="Acrobat.Document.DC">
                  <p:embed/>
                </p:oleObj>
              </mc:Choice>
              <mc:Fallback>
                <p:oleObj name="Acrobat Document" r:id="rId5" imgW="8019826" imgH="5676658" progId="Acrobat.Document.DC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0E80D7CE-3205-FA7B-C049-86C10708C3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59024" y="4743574"/>
                        <a:ext cx="2814141" cy="1991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8DC8B77B-10BD-AC9A-0420-1BED033CB4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257955"/>
              </p:ext>
            </p:extLst>
          </p:nvPr>
        </p:nvGraphicFramePr>
        <p:xfrm>
          <a:off x="6390123" y="4760308"/>
          <a:ext cx="2731006" cy="193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8019826" imgH="5676658" progId="Acrobat.Document.DC">
                  <p:embed/>
                </p:oleObj>
              </mc:Choice>
              <mc:Fallback>
                <p:oleObj name="Acrobat Document" r:id="rId7" imgW="8019826" imgH="5676658" progId="Acrobat.Document.DC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8DC8B77B-10BD-AC9A-0420-1BED033CB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90123" y="4760308"/>
                        <a:ext cx="2731006" cy="1933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F99D97B9-C996-9FAE-F904-108533CB69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574144"/>
              </p:ext>
            </p:extLst>
          </p:nvPr>
        </p:nvGraphicFramePr>
        <p:xfrm>
          <a:off x="9428020" y="2382679"/>
          <a:ext cx="2710433" cy="1918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8019826" imgH="5676658" progId="Acrobat.Document.DC">
                  <p:embed/>
                </p:oleObj>
              </mc:Choice>
              <mc:Fallback>
                <p:oleObj name="Acrobat Document" r:id="rId9" imgW="8019826" imgH="5676658" progId="Acrobat.Document.DC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F99D97B9-C996-9FAE-F904-108533CB69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28020" y="2382679"/>
                        <a:ext cx="2710433" cy="1918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ED6B7C2D-3F58-9666-651F-B59B0718C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788172"/>
              </p:ext>
            </p:extLst>
          </p:nvPr>
        </p:nvGraphicFramePr>
        <p:xfrm>
          <a:off x="92075" y="4718198"/>
          <a:ext cx="2849991" cy="2017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8019826" imgH="5676658" progId="Acrobat.Document.DC">
                  <p:embed/>
                </p:oleObj>
              </mc:Choice>
              <mc:Fallback>
                <p:oleObj name="Acrobat Document" r:id="rId11" imgW="8019826" imgH="5676658" progId="Acrobat.Document.DC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ED6B7C2D-3F58-9666-651F-B59B0718C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2075" y="4718198"/>
                        <a:ext cx="2849991" cy="2017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52B0BF65-90E7-6894-00EF-F519D5C04B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204598"/>
              </p:ext>
            </p:extLst>
          </p:nvPr>
        </p:nvGraphicFramePr>
        <p:xfrm>
          <a:off x="9285784" y="4737313"/>
          <a:ext cx="2814141" cy="1991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8019826" imgH="5676658" progId="Acrobat.Document.DC">
                  <p:embed/>
                </p:oleObj>
              </mc:Choice>
              <mc:Fallback>
                <p:oleObj name="Acrobat Document" r:id="rId13" imgW="8019826" imgH="5676658" progId="Acrobat.Document.DC">
                  <p:embed/>
                  <p:pic>
                    <p:nvPicPr>
                      <p:cNvPr id="14" name="Объект 13">
                        <a:extLst>
                          <a:ext uri="{FF2B5EF4-FFF2-40B4-BE49-F238E27FC236}">
                            <a16:creationId xmlns:a16="http://schemas.microsoft.com/office/drawing/2014/main" id="{52B0BF65-90E7-6894-00EF-F519D5C04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85784" y="4737313"/>
                        <a:ext cx="2814141" cy="1991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7EB226-2C92-5D5F-4E0D-6F2570B6DA9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27" t="11650" r="53762" b="30588"/>
          <a:stretch/>
        </p:blipFill>
        <p:spPr>
          <a:xfrm>
            <a:off x="2987333" y="2227477"/>
            <a:ext cx="3148867" cy="2283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E040CA-DE0C-AF54-2EF2-2868AAE02FF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28" t="41553" r="54272" b="3948"/>
          <a:stretch/>
        </p:blipFill>
        <p:spPr>
          <a:xfrm>
            <a:off x="6181467" y="2276969"/>
            <a:ext cx="3156431" cy="21842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57B7EB-11D0-E0BA-95D5-40C31D855E0C}"/>
              </a:ext>
            </a:extLst>
          </p:cNvPr>
          <p:cNvSpPr txBox="1"/>
          <p:nvPr/>
        </p:nvSpPr>
        <p:spPr>
          <a:xfrm>
            <a:off x="4666094" y="1426236"/>
            <a:ext cx="51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Практико-ориентированный вебинар 17.09.2021 г 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Наставничество: тренды, опыт, перспективы</a:t>
            </a:r>
          </a:p>
        </p:txBody>
      </p:sp>
      <p:pic>
        <p:nvPicPr>
          <p:cNvPr id="5122" name="Рисунок 1">
            <a:extLst>
              <a:ext uri="{FF2B5EF4-FFF2-40B4-BE49-F238E27FC236}">
                <a16:creationId xmlns:a16="http://schemas.microsoft.com/office/drawing/2014/main" id="{3063E6FF-2287-FCF4-CE7E-B1FC7A88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83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14" y="302110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139466" y="1928090"/>
            <a:ext cx="545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Практико-ориентированный вебинар 26.10.2021 г.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Точные науки как мотивационный фактор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развития познавательного интереса обучающихся в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процессе формирования инженерных компетенций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7C97D4-C39A-66B9-090B-A0540BEC7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56" t="10873" r="16699" b="4733"/>
          <a:stretch/>
        </p:blipFill>
        <p:spPr>
          <a:xfrm>
            <a:off x="226380" y="4179384"/>
            <a:ext cx="3582140" cy="25138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07BBC0-5C15-B620-36CC-C0FAE91A4E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1" t="10874" r="17281" b="5760"/>
          <a:stretch/>
        </p:blipFill>
        <p:spPr>
          <a:xfrm>
            <a:off x="8355288" y="4179384"/>
            <a:ext cx="3704058" cy="25956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530A13-7742-181F-E59D-2678E26926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28" t="10486" r="16699" b="4148"/>
          <a:stretch/>
        </p:blipFill>
        <p:spPr>
          <a:xfrm>
            <a:off x="3889119" y="3369075"/>
            <a:ext cx="4385569" cy="3116453"/>
          </a:xfrm>
          <a:prstGeom prst="rect">
            <a:avLst/>
          </a:prstGeom>
        </p:spPr>
      </p:pic>
      <p:pic>
        <p:nvPicPr>
          <p:cNvPr id="6146" name="Рисунок 1">
            <a:extLst>
              <a:ext uri="{FF2B5EF4-FFF2-40B4-BE49-F238E27FC236}">
                <a16:creationId xmlns:a16="http://schemas.microsoft.com/office/drawing/2014/main" id="{AE9F94AA-2DAA-0D69-D47B-6932E479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120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14" y="324611"/>
            <a:ext cx="3267739" cy="10242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B0182E-DEC6-DCF4-8E88-471CB6506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2" y="2979067"/>
            <a:ext cx="5436066" cy="32291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1978D1-45C9-56CB-73CE-F0AEB5014C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7" t="20917" r="47363" b="13047"/>
          <a:stretch/>
        </p:blipFill>
        <p:spPr>
          <a:xfrm>
            <a:off x="6096000" y="2389326"/>
            <a:ext cx="6027050" cy="4408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9420DD-1749-E2D6-D677-9B369B4BF342}"/>
              </a:ext>
            </a:extLst>
          </p:cNvPr>
          <p:cNvSpPr txBox="1"/>
          <p:nvPr/>
        </p:nvSpPr>
        <p:spPr>
          <a:xfrm>
            <a:off x="4379053" y="1578013"/>
            <a:ext cx="638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Онлайн-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квиз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для учащихся 8-х классов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«Бионика: прошлое, настоящее, будущее»  3 декабря 2021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50D25A-D37A-A7F1-AC0E-764E0B1F0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35" y="110455"/>
            <a:ext cx="634039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9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14" y="253639"/>
            <a:ext cx="3267739" cy="1024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3813F3-EF8C-B132-45A9-DE1FE4134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3" t="10227" r="16699" b="4733"/>
          <a:stretch/>
        </p:blipFill>
        <p:spPr>
          <a:xfrm>
            <a:off x="90535" y="3094460"/>
            <a:ext cx="3754631" cy="26522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CD89A7-8ED8-D3E9-5264-AE567DFAAA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2" t="10615" r="16626" b="4734"/>
          <a:stretch/>
        </p:blipFill>
        <p:spPr>
          <a:xfrm>
            <a:off x="8178410" y="3094460"/>
            <a:ext cx="3775911" cy="26522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2F231F-9986-A332-78F4-C0F4266137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28" t="10873" r="16480" b="4733"/>
          <a:stretch/>
        </p:blipFill>
        <p:spPr>
          <a:xfrm>
            <a:off x="3893724" y="3735705"/>
            <a:ext cx="4236127" cy="2966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139466" y="1928090"/>
            <a:ext cx="76025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Практико-ориентированный вебинар 9.12.2021 г.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Формирование функциональной грамотности обучающихся как средство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Коммуникативной компетенции обучающихся на уроках русского языка,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английского языка и литературы</a:t>
            </a:r>
          </a:p>
          <a:p>
            <a:endParaRPr lang="ru-RU" dirty="0"/>
          </a:p>
        </p:txBody>
      </p:sp>
      <p:pic>
        <p:nvPicPr>
          <p:cNvPr id="7170" name="Рисунок 1">
            <a:extLst>
              <a:ext uri="{FF2B5EF4-FFF2-40B4-BE49-F238E27FC236}">
                <a16:creationId xmlns:a16="http://schemas.microsoft.com/office/drawing/2014/main" id="{87B05DEA-8DD4-8E6A-051B-B7A0CC2A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88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онитор, сидит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09BDF4F3-D29E-CD4E-B06C-C7C6D46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925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F50AF6-9B48-1445-9975-B2DEC4DE7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5" y="2329268"/>
            <a:ext cx="9151120" cy="4528733"/>
          </a:xfrm>
        </p:spPr>
        <p:txBody>
          <a:bodyPr>
            <a:normAutofit/>
          </a:bodyPr>
          <a:lstStyle/>
          <a:p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AAC492-7B58-661F-5AE4-EC06A598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79" y="304333"/>
            <a:ext cx="3267739" cy="10242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F44E8-FEF1-265E-5E14-D17D7B72465D}"/>
              </a:ext>
            </a:extLst>
          </p:cNvPr>
          <p:cNvSpPr txBox="1"/>
          <p:nvPr/>
        </p:nvSpPr>
        <p:spPr>
          <a:xfrm>
            <a:off x="4298857" y="1497361"/>
            <a:ext cx="6725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Межрегиональная заочная научно-практическая конференция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"Форсайт образования-территория технологических инициатив»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Декабрь 2021 г.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4E990E-9FD4-711B-D414-E0C711B5F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0160"/>
            <a:ext cx="2869035" cy="4145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657340-1CD3-38B4-5F66-5E6B7789E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463" y="2750160"/>
            <a:ext cx="2869034" cy="41451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354EED-5D83-CA5B-EA3D-F2D23EECA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2967" y="2717025"/>
            <a:ext cx="2869034" cy="41451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FA401F-B3FE-18F6-3F79-AFFB009FF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505" y="2727217"/>
            <a:ext cx="2869034" cy="4145125"/>
          </a:xfrm>
          <a:prstGeom prst="rect">
            <a:avLst/>
          </a:prstGeom>
        </p:spPr>
      </p:pic>
      <p:pic>
        <p:nvPicPr>
          <p:cNvPr id="8194" name="Рисунок 1">
            <a:extLst>
              <a:ext uri="{FF2B5EF4-FFF2-40B4-BE49-F238E27FC236}">
                <a16:creationId xmlns:a16="http://schemas.microsoft.com/office/drawing/2014/main" id="{43977D82-5FA4-BEC3-6648-35AFDCFE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8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294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667</Words>
  <Application>Microsoft Office PowerPoint</Application>
  <PresentationFormat>Широкоэкранный</PresentationFormat>
  <Paragraphs>59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Acrobat Document</vt:lpstr>
      <vt:lpstr>   Дорогие друзья, поздравляем Вас с окончанием 2021-2022 учебного года. Мы с Вами достигли высоких результатов. Многие  школы, развивающие школьное инженерно-технологическое образование в Российской Федерации, являются флагманами образования в своих регионах. На новый 2022-2023 учебный год мы ставим с Вами не менее важные цели и задачи!   ИТОГИ РАБОТЫ МАОУ ЦО «Развитие»  за 2021-2022 учебный год в составе  Консорциума по развитию школьного  инженерно-технологического образования  в Российской Федерации    </vt:lpstr>
      <vt:lpstr>      </vt:lpstr>
      <vt:lpstr>      </vt:lpstr>
      <vt:lpstr>      </vt:lpstr>
      <vt:lpstr>  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Чичев</dc:creator>
  <cp:lastModifiedBy>Лилия Федорова</cp:lastModifiedBy>
  <cp:revision>34</cp:revision>
  <dcterms:created xsi:type="dcterms:W3CDTF">2020-10-18T09:30:25Z</dcterms:created>
  <dcterms:modified xsi:type="dcterms:W3CDTF">2022-12-15T10:25:30Z</dcterms:modified>
</cp:coreProperties>
</file>